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305" r:id="rId5"/>
    <p:sldId id="290" r:id="rId6"/>
    <p:sldId id="267" r:id="rId7"/>
    <p:sldId id="298" r:id="rId8"/>
    <p:sldId id="292" r:id="rId9"/>
    <p:sldId id="299" r:id="rId10"/>
    <p:sldId id="293" r:id="rId11"/>
    <p:sldId id="263" r:id="rId12"/>
    <p:sldId id="296" r:id="rId13"/>
    <p:sldId id="288" r:id="rId14"/>
    <p:sldId id="275" r:id="rId15"/>
    <p:sldId id="277" r:id="rId16"/>
    <p:sldId id="276" r:id="rId17"/>
    <p:sldId id="274" r:id="rId18"/>
    <p:sldId id="286" r:id="rId19"/>
    <p:sldId id="306" r:id="rId20"/>
    <p:sldId id="272" r:id="rId21"/>
    <p:sldId id="307" r:id="rId22"/>
    <p:sldId id="308" r:id="rId23"/>
    <p:sldId id="309" r:id="rId24"/>
    <p:sldId id="310" r:id="rId25"/>
    <p:sldId id="31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C71F"/>
    <a:srgbClr val="2F300A"/>
    <a:srgbClr val="476025"/>
    <a:srgbClr val="A8541F"/>
    <a:srgbClr val="E79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B15FDB-4EC6-48FA-980B-D2CAD0B25C99}" v="99" dt="2019-09-25T19:55:48.7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7" autoAdjust="0"/>
    <p:restoredTop sz="86435" autoAdjust="0"/>
  </p:normalViewPr>
  <p:slideViewPr>
    <p:cSldViewPr snapToGrid="0">
      <p:cViewPr>
        <p:scale>
          <a:sx n="110" d="100"/>
          <a:sy n="110" d="100"/>
        </p:scale>
        <p:origin x="376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1CB15FDB-4EC6-48FA-980B-D2CAD0B25C99}"/>
    <pc:docChg chg="modSld">
      <pc:chgData name="" userId="" providerId="" clId="Web-{1CB15FDB-4EC6-48FA-980B-D2CAD0B25C99}" dt="2019-09-25T19:55:48.715" v="98" actId="20577"/>
      <pc:docMkLst>
        <pc:docMk/>
      </pc:docMkLst>
      <pc:sldChg chg="modSp">
        <pc:chgData name="" userId="" providerId="" clId="Web-{1CB15FDB-4EC6-48FA-980B-D2CAD0B25C99}" dt="2019-09-25T19:55:48.715" v="97" actId="20577"/>
        <pc:sldMkLst>
          <pc:docMk/>
          <pc:sldMk cId="2842414114" sldId="293"/>
        </pc:sldMkLst>
        <pc:spChg chg="mod">
          <ac:chgData name="" userId="" providerId="" clId="Web-{1CB15FDB-4EC6-48FA-980B-D2CAD0B25C99}" dt="2019-09-25T19:55:48.715" v="97" actId="20577"/>
          <ac:spMkLst>
            <pc:docMk/>
            <pc:sldMk cId="2842414114" sldId="293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4D964-8BC7-154E-BE65-7C8C5473AE77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D5105-FA81-0246-9CB5-26F059B5F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5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11C1B-B2EB-DD47-8A06-045B9A888733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92141-ABA1-FC41-BF3B-40D9104C7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8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  <a:r>
              <a:rPr lang="en-US" baseline="0" dirty="0"/>
              <a:t> </a:t>
            </a:r>
            <a:r>
              <a:rPr lang="en-US" dirty="0"/>
              <a:t>By </a:t>
            </a:r>
            <a:r>
              <a:rPr lang="en-US" dirty="0" err="1"/>
              <a:t>Pinpin</a:t>
            </a:r>
            <a:r>
              <a:rPr lang="en-US" dirty="0"/>
              <a:t> 08:35, 26 May 2006 (UTC) (Own work, made with the Gimp) [CC-BY-SA-2.5 (http://</a:t>
            </a:r>
            <a:r>
              <a:rPr lang="en-US" dirty="0" err="1"/>
              <a:t>creativecommons.org</a:t>
            </a:r>
            <a:r>
              <a:rPr lang="en-US" dirty="0"/>
              <a:t>/licenses/by-</a:t>
            </a:r>
            <a:r>
              <a:rPr lang="en-US" dirty="0" err="1"/>
              <a:t>sa</a:t>
            </a:r>
            <a:r>
              <a:rPr lang="en-US" dirty="0"/>
              <a:t>/2.5), GFDL (http://</a:t>
            </a:r>
            <a:r>
              <a:rPr lang="en-US" dirty="0" err="1"/>
              <a:t>www.gnu.org</a:t>
            </a:r>
            <a:r>
              <a:rPr lang="en-US" dirty="0"/>
              <a:t>/</a:t>
            </a:r>
            <a:r>
              <a:rPr lang="en-US" dirty="0" err="1"/>
              <a:t>copyleft</a:t>
            </a:r>
            <a:r>
              <a:rPr lang="en-US" dirty="0"/>
              <a:t>/</a:t>
            </a:r>
            <a:r>
              <a:rPr lang="en-US" dirty="0" err="1"/>
              <a:t>fdl.html</a:t>
            </a:r>
            <a:r>
              <a:rPr lang="en-US" dirty="0"/>
              <a:t>) or CC-BY-SA-3.0 (http://</a:t>
            </a:r>
            <a:r>
              <a:rPr lang="en-US" dirty="0" err="1"/>
              <a:t>creativecommons.org</a:t>
            </a:r>
            <a:r>
              <a:rPr lang="en-US" dirty="0"/>
              <a:t>/licenses/by-</a:t>
            </a:r>
            <a:r>
              <a:rPr lang="en-US" dirty="0" err="1"/>
              <a:t>sa</a:t>
            </a:r>
            <a:r>
              <a:rPr lang="en-US" dirty="0"/>
              <a:t>/3.0/)]</a:t>
            </a:r>
            <a:r>
              <a:rPr lang="en-US" baseline="0" dirty="0"/>
              <a:t> 16 Apr 2014 </a:t>
            </a:r>
            <a:r>
              <a:rPr lang="en-US" dirty="0"/>
              <a:t>via Wikimedia Commons. </a:t>
            </a:r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err="1">
                <a:solidFill>
                  <a:srgbClr val="0000FF"/>
                </a:solidFill>
              </a:rPr>
              <a:t>upload.wikimedia.org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err="1">
                <a:solidFill>
                  <a:srgbClr val="0000FF"/>
                </a:solidFill>
              </a:rPr>
              <a:t>wikipedia</a:t>
            </a:r>
            <a:r>
              <a:rPr lang="en-US" dirty="0">
                <a:solidFill>
                  <a:srgbClr val="0000FF"/>
                </a:solidFill>
              </a:rPr>
              <a:t>/commons/9/95/</a:t>
            </a:r>
            <a:r>
              <a:rPr lang="en-US" dirty="0" err="1">
                <a:solidFill>
                  <a:srgbClr val="0000FF"/>
                </a:solidFill>
              </a:rPr>
              <a:t>World_map_mangrove_distribution.png</a:t>
            </a:r>
            <a:r>
              <a:rPr lang="en-US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2141-ABA1-FC41-BF3B-40D9104C76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39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  <a:r>
              <a:rPr lang="en-US" baseline="0" dirty="0"/>
              <a:t> </a:t>
            </a:r>
            <a:r>
              <a:rPr lang="en-US" dirty="0"/>
              <a:t>By </a:t>
            </a:r>
            <a:r>
              <a:rPr lang="en-US" dirty="0" err="1"/>
              <a:t>Pinpin</a:t>
            </a:r>
            <a:r>
              <a:rPr lang="en-US" dirty="0"/>
              <a:t> 08:35, 26 May 2006 (UTC) (Own work, made with the Gimp) [CC-BY-SA-2.5 (http://</a:t>
            </a:r>
            <a:r>
              <a:rPr lang="en-US" dirty="0" err="1"/>
              <a:t>creativecommons.org</a:t>
            </a:r>
            <a:r>
              <a:rPr lang="en-US" dirty="0"/>
              <a:t>/licenses/by-</a:t>
            </a:r>
            <a:r>
              <a:rPr lang="en-US" dirty="0" err="1"/>
              <a:t>sa</a:t>
            </a:r>
            <a:r>
              <a:rPr lang="en-US" dirty="0"/>
              <a:t>/2.5), GFDL (http://</a:t>
            </a:r>
            <a:r>
              <a:rPr lang="en-US" dirty="0" err="1"/>
              <a:t>www.gnu.org</a:t>
            </a:r>
            <a:r>
              <a:rPr lang="en-US" dirty="0"/>
              <a:t>/</a:t>
            </a:r>
            <a:r>
              <a:rPr lang="en-US" dirty="0" err="1"/>
              <a:t>copyleft</a:t>
            </a:r>
            <a:r>
              <a:rPr lang="en-US" dirty="0"/>
              <a:t>/</a:t>
            </a:r>
            <a:r>
              <a:rPr lang="en-US" dirty="0" err="1"/>
              <a:t>fdl.html</a:t>
            </a:r>
            <a:r>
              <a:rPr lang="en-US" dirty="0"/>
              <a:t>) or CC-BY-SA-3.0 (http://</a:t>
            </a:r>
            <a:r>
              <a:rPr lang="en-US" dirty="0" err="1"/>
              <a:t>creativecommons.org</a:t>
            </a:r>
            <a:r>
              <a:rPr lang="en-US" dirty="0"/>
              <a:t>/licenses/by-</a:t>
            </a:r>
            <a:r>
              <a:rPr lang="en-US" dirty="0" err="1"/>
              <a:t>sa</a:t>
            </a:r>
            <a:r>
              <a:rPr lang="en-US" dirty="0"/>
              <a:t>/3.0/)]</a:t>
            </a:r>
            <a:r>
              <a:rPr lang="en-US" baseline="0" dirty="0"/>
              <a:t> 16 Apr 2014 </a:t>
            </a:r>
            <a:r>
              <a:rPr lang="en-US" dirty="0"/>
              <a:t>via Wikimedia Commons. </a:t>
            </a:r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err="1">
                <a:solidFill>
                  <a:srgbClr val="0000FF"/>
                </a:solidFill>
              </a:rPr>
              <a:t>upload.wikimedia.org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err="1">
                <a:solidFill>
                  <a:srgbClr val="0000FF"/>
                </a:solidFill>
              </a:rPr>
              <a:t>wikipedia</a:t>
            </a:r>
            <a:r>
              <a:rPr lang="en-US" dirty="0">
                <a:solidFill>
                  <a:srgbClr val="0000FF"/>
                </a:solidFill>
              </a:rPr>
              <a:t>/commons/9/95/</a:t>
            </a:r>
            <a:r>
              <a:rPr lang="en-US" dirty="0" err="1">
                <a:solidFill>
                  <a:srgbClr val="0000FF"/>
                </a:solidFill>
              </a:rPr>
              <a:t>World_map_mangrove_distribution.png</a:t>
            </a:r>
            <a:r>
              <a:rPr lang="en-US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2141-ABA1-FC41-BF3B-40D9104C76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3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2141-ABA1-FC41-BF3B-40D9104C76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5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Microscope</a:t>
            </a:r>
            <a:r>
              <a:rPr lang="en-US" baseline="0" dirty="0"/>
              <a:t> Aqua Image: </a:t>
            </a:r>
            <a:r>
              <a:rPr lang="en-US" dirty="0"/>
              <a:t>By Jon Houseman (Jon houseman and Matthew Ford) [CC BY-SA 3.0 (http://</a:t>
            </a:r>
            <a:r>
              <a:rPr lang="en-US" dirty="0" err="1"/>
              <a:t>creativecommons.org</a:t>
            </a:r>
            <a:r>
              <a:rPr lang="en-US" dirty="0"/>
              <a:t>/licenses/by-</a:t>
            </a:r>
            <a:r>
              <a:rPr lang="en-US" dirty="0" err="1"/>
              <a:t>sa</a:t>
            </a:r>
            <a:r>
              <a:rPr lang="en-US" dirty="0"/>
              <a:t>/3.0)], 13 May 2014 via Wikimedia Commons. https://</a:t>
            </a:r>
            <a:r>
              <a:rPr lang="en-US" dirty="0" err="1"/>
              <a:t>upload.wikimedia.org</a:t>
            </a:r>
            <a:r>
              <a:rPr lang="en-US" dirty="0"/>
              <a:t>/</a:t>
            </a:r>
            <a:r>
              <a:rPr lang="en-US" dirty="0" err="1"/>
              <a:t>wikipedia</a:t>
            </a:r>
            <a:r>
              <a:rPr lang="en-US" dirty="0"/>
              <a:t>/commons/e/</a:t>
            </a:r>
            <a:r>
              <a:rPr lang="en-US" dirty="0" err="1"/>
              <a:t>ed</a:t>
            </a:r>
            <a:r>
              <a:rPr lang="en-US" dirty="0"/>
              <a:t>/Zygo1000.jpg. </a:t>
            </a:r>
          </a:p>
          <a:p>
            <a:endParaRPr lang="en-US" dirty="0"/>
          </a:p>
          <a:p>
            <a:r>
              <a:rPr lang="en-US" dirty="0"/>
              <a:t>White Fungus: By Tobi Kellner (Own work) [CC BY-SA 3.0 (http://</a:t>
            </a:r>
            <a:r>
              <a:rPr lang="en-US" dirty="0" err="1"/>
              <a:t>creativecommons.org</a:t>
            </a:r>
            <a:r>
              <a:rPr lang="en-US" dirty="0"/>
              <a:t>/licenses/by-</a:t>
            </a:r>
            <a:r>
              <a:rPr lang="en-US" dirty="0" err="1"/>
              <a:t>sa</a:t>
            </a:r>
            <a:r>
              <a:rPr lang="en-US" dirty="0"/>
              <a:t>/3.0)], 10 February 2012 via Wikimedia Commons. https://</a:t>
            </a:r>
            <a:r>
              <a:rPr lang="en-US" dirty="0" err="1"/>
              <a:t>upload.wikimedia.org</a:t>
            </a:r>
            <a:r>
              <a:rPr lang="en-US" dirty="0"/>
              <a:t>/</a:t>
            </a:r>
            <a:r>
              <a:rPr lang="en-US" dirty="0" err="1"/>
              <a:t>wikipedia</a:t>
            </a:r>
            <a:r>
              <a:rPr lang="en-US" dirty="0"/>
              <a:t>/commons/3/31/Oyster_mushroom_%28Pleurotus_ostreatus%29_mycelium_in_petri_dish_on_coffee_grounds.JPG.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2141-ABA1-FC41-BF3B-40D9104C76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2141-ABA1-FC41-BF3B-40D9104C76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73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Attributions</a:t>
            </a:r>
          </a:p>
          <a:p>
            <a:pPr rtl="0"/>
            <a:r>
              <a:rPr lang="en-GB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Plant Disease Triangle By Earlycj5 (Own work) [CC BY-SA 3.0 (http://</a:t>
            </a:r>
            <a:r>
              <a:rPr lang="en-GB" sz="1200" b="0" i="0" u="none" strike="noStrike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creativecommons.org</a:t>
            </a:r>
            <a:r>
              <a:rPr lang="en-GB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/licenses/by-</a:t>
            </a:r>
            <a:r>
              <a:rPr lang="en-GB" sz="1200" b="0" i="0" u="none" strike="noStrike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</a:t>
            </a:r>
            <a:r>
              <a:rPr lang="en-GB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/3.0)], 25 February 2008 via Wikimedia Commons. </a:t>
            </a:r>
            <a:r>
              <a:rPr lang="en-GB" sz="1200" b="0" i="1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en-GB" sz="1200" b="0" i="1" u="none" strike="noStrike" kern="1200" baseline="30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commons.wikimedia.org</a:t>
            </a:r>
            <a:r>
              <a:rPr lang="en-GB" sz="1200" b="0" i="1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/wiki/File%3APlant_Disease_Triangle.png</a:t>
            </a:r>
            <a:r>
              <a:rPr lang="en-GB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2141-ABA1-FC41-BF3B-40D9104C76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07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Striping:</a:t>
            </a:r>
            <a:r>
              <a:rPr lang="en-US" baseline="0" dirty="0"/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 Yue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[http://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www.ars.usda.gov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/is/graphics/photos/jun06/d517-1.htm Image Number D517-1] {{PD-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-USDA-ARS}} 26 September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2006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 Wikimedia Commons.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commons.wikimedia.org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File:Stripe_rust_on_wheat.jpg#file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Yellowing: By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Babahu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[CC0],13 June 2012 via Wikimedia Commons.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upload.wikimedia.org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wikipedia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/commons/b/b7/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Yellow_Mosaic_Virus_on_yellow_squash_leaf.jpg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Discolored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Veins: Taro Vein chlorosis By Scot Nelson [CC By-NC-SA 2.0 (https://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creativecommons.org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/licenses/by-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/2.0/)], June 2013 via Flickr. https://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www.flickr.com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/photos/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scotnelson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/8981028008/.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2141-ABA1-FC41-BF3B-40D9104C76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77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</a:t>
            </a:r>
            <a:r>
              <a:rPr lang="en-US" baseline="0" dirty="0"/>
              <a:t> Source: AGU American Geophysical Union http://</a:t>
            </a:r>
            <a:r>
              <a:rPr lang="en-US" baseline="0" dirty="0" err="1"/>
              <a:t>www.oceanhealthindex.org</a:t>
            </a:r>
            <a:r>
              <a:rPr lang="en-US" baseline="0" dirty="0"/>
              <a:t>/Components/Mangroves/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2141-ABA1-FC41-BF3B-40D9104C76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59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2141-ABA1-FC41-BF3B-40D9104C76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5081-2F37-4300-B99C-1FEE2FBC2A81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0C02-CF8B-45EF-8AE8-96E655D92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9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5081-2F37-4300-B99C-1FEE2FBC2A81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0C02-CF8B-45EF-8AE8-96E655D92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5081-2F37-4300-B99C-1FEE2FBC2A81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0C02-CF8B-45EF-8AE8-96E655D92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4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5081-2F37-4300-B99C-1FEE2FBC2A81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0C02-CF8B-45EF-8AE8-96E655D92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5081-2F37-4300-B99C-1FEE2FBC2A81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0C02-CF8B-45EF-8AE8-96E655D92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7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5081-2F37-4300-B99C-1FEE2FBC2A81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0C02-CF8B-45EF-8AE8-96E655D92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3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5081-2F37-4300-B99C-1FEE2FBC2A81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0C02-CF8B-45EF-8AE8-96E655D92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2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5081-2F37-4300-B99C-1FEE2FBC2A81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0C02-CF8B-45EF-8AE8-96E655D92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26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5081-2F37-4300-B99C-1FEE2FBC2A81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0C02-CF8B-45EF-8AE8-96E655D92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7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5081-2F37-4300-B99C-1FEE2FBC2A81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0C02-CF8B-45EF-8AE8-96E655D92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7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15081-2F37-4300-B99C-1FEE2FBC2A81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0C02-CF8B-45EF-8AE8-96E655D92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3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15081-2F37-4300-B99C-1FEE2FBC2A81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90C02-CF8B-45EF-8AE8-96E655D92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5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4323"/>
            <a:ext cx="12192000" cy="2387600"/>
          </a:xfrm>
        </p:spPr>
        <p:txBody>
          <a:bodyPr>
            <a:normAutofit/>
          </a:bodyPr>
          <a:lstStyle/>
          <a:p>
            <a:r>
              <a:rPr lang="en-US" sz="6600" b="1" dirty="0"/>
              <a:t>Part 1:</a:t>
            </a:r>
            <a:br>
              <a:rPr lang="en-US" sz="6600" b="1" dirty="0"/>
            </a:br>
            <a:r>
              <a:rPr lang="en-US" sz="6600" b="1" dirty="0"/>
              <a:t>What is Disease?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98033"/>
            <a:ext cx="12192000" cy="3859967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/>
              <a:t>North Carolina State University</a:t>
            </a:r>
          </a:p>
          <a:p>
            <a:r>
              <a:rPr lang="en-US" sz="3200" b="1" dirty="0"/>
              <a:t>PhD Candidate, Ryann Rossi</a:t>
            </a:r>
          </a:p>
          <a:p>
            <a:endParaRPr lang="en-US" sz="3200" b="1" dirty="0"/>
          </a:p>
          <a:p>
            <a:r>
              <a:rPr lang="en-US" sz="3200" b="1" dirty="0"/>
              <a:t>Khaled bin Sultan Living Oceans Foundation</a:t>
            </a:r>
          </a:p>
          <a:p>
            <a:r>
              <a:rPr lang="en-US" sz="3200" b="1" dirty="0"/>
              <a:t>Director of Education, Amy Heemsoth, </a:t>
            </a:r>
            <a:r>
              <a:rPr lang="en-US" sz="3200" b="1" dirty="0" err="1"/>
              <a:t>M.Sci</a:t>
            </a:r>
            <a:r>
              <a:rPr lang="en-US" sz="3200" b="1" dirty="0"/>
              <a:t>.</a:t>
            </a:r>
          </a:p>
          <a:p>
            <a:endParaRPr lang="en-US" sz="3200" b="1" dirty="0"/>
          </a:p>
          <a:p>
            <a:r>
              <a:rPr lang="en-US" sz="3200" b="1" dirty="0"/>
              <a:t>FRIENDS of the Environment </a:t>
            </a:r>
          </a:p>
          <a:p>
            <a:r>
              <a:rPr lang="en-US" sz="3200" b="1" dirty="0"/>
              <a:t>Education Officer, Cassandra Abraham</a:t>
            </a:r>
          </a:p>
        </p:txBody>
      </p:sp>
    </p:spTree>
    <p:extLst>
      <p:ext uri="{BB962C8B-B14F-4D97-AF65-F5344CB8AC3E}">
        <p14:creationId xmlns:p14="http://schemas.microsoft.com/office/powerpoint/2010/main" val="2730389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913" y="1"/>
            <a:ext cx="10515600" cy="112668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Field Data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252" y="1376418"/>
            <a:ext cx="11221792" cy="5154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Look for diseased leaves in a 5 x 5 meter squared area. Each person needs to collect 1 leaf. 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Record data in </a:t>
            </a:r>
            <a:r>
              <a:rPr lang="en-US" i="1" dirty="0"/>
              <a:t>Table A </a:t>
            </a:r>
            <a:r>
              <a:rPr lang="en-US" dirty="0"/>
              <a:t>of your student worksheet.</a:t>
            </a:r>
            <a:endParaRPr lang="en-US" dirty="0">
              <a:cs typeface="Calibri"/>
            </a:endParaRP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GPS position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Observations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Visual survey (0, 1, 2-10, 11-30, 31-50, or &gt; 50 leaves)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Note dead trees in 5 x 5 meter squared area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Store leaf in Ziploc bag. Label the bag with the date and Sample Leaf number.</a:t>
            </a:r>
          </a:p>
        </p:txBody>
      </p:sp>
    </p:spTree>
    <p:extLst>
      <p:ext uri="{BB962C8B-B14F-4D97-AF65-F5344CB8AC3E}">
        <p14:creationId xmlns:p14="http://schemas.microsoft.com/office/powerpoint/2010/main" val="2842414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208" y="0"/>
            <a:ext cx="10515600" cy="114578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Mangrove Disease Activity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47252" y="1376419"/>
            <a:ext cx="11221792" cy="10575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What do Diseased Mangrove Leaves Look Like? Some common symptoms are: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75" y="1353212"/>
            <a:ext cx="3671449" cy="2753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"/>
          <a:stretch/>
        </p:blipFill>
        <p:spPr>
          <a:xfrm>
            <a:off x="5700339" y="4140284"/>
            <a:ext cx="4109819" cy="2692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b="1899"/>
          <a:stretch/>
        </p:blipFill>
        <p:spPr>
          <a:xfrm>
            <a:off x="5700339" y="1353212"/>
            <a:ext cx="4109819" cy="2753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1" r="4688"/>
          <a:stretch/>
        </p:blipFill>
        <p:spPr>
          <a:xfrm>
            <a:off x="1983375" y="4165325"/>
            <a:ext cx="3671449" cy="26926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2929" y="2354530"/>
            <a:ext cx="1354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Necrotic Tissue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965" y="5180682"/>
            <a:ext cx="1455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Yellowing Tissue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99728" y="2329488"/>
            <a:ext cx="1615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Discolored Veins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898764" y="5155640"/>
            <a:ext cx="1716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Striping Appearance</a:t>
            </a:r>
          </a:p>
        </p:txBody>
      </p:sp>
    </p:spTree>
    <p:extLst>
      <p:ext uri="{BB962C8B-B14F-4D97-AF65-F5344CB8AC3E}">
        <p14:creationId xmlns:p14="http://schemas.microsoft.com/office/powerpoint/2010/main" val="354727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420" y="0"/>
            <a:ext cx="10515600" cy="113623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Adaptation – Reproduction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377" y="1233195"/>
            <a:ext cx="11221792" cy="5154725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621250"/>
              </p:ext>
            </p:extLst>
          </p:nvPr>
        </p:nvGraphicFramePr>
        <p:xfrm>
          <a:off x="251501" y="1393760"/>
          <a:ext cx="11639176" cy="348445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128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5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5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37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RED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BLACK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WHITE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800" dirty="0"/>
                        <a:t>Pale yellow flowers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800" dirty="0"/>
                        <a:t>White flowers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dirty="0"/>
                        <a:t>Greenish-yellow</a:t>
                      </a:r>
                      <a:r>
                        <a:rPr lang="en-US" sz="2800" baseline="0" dirty="0"/>
                        <a:t> flowers 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800" dirty="0"/>
                        <a:t>Viviparous propagules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dirty="0"/>
                        <a:t>Viviparous propagules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dirty="0"/>
                        <a:t>Semi-viviparous propagules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800" dirty="0"/>
                        <a:t>Look like giant green beans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800" dirty="0"/>
                        <a:t>Flattened</a:t>
                      </a:r>
                      <a:r>
                        <a:rPr lang="en-US" sz="2800" baseline="0" dirty="0"/>
                        <a:t>, bean-shaped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dirty="0"/>
                        <a:t>Pea-green,</a:t>
                      </a:r>
                      <a:r>
                        <a:rPr lang="en-US" sz="2800" baseline="0" dirty="0"/>
                        <a:t> flattened, almond-shaped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800" dirty="0"/>
                        <a:t>up</a:t>
                      </a:r>
                      <a:r>
                        <a:rPr lang="en-US" sz="2800" baseline="0" dirty="0"/>
                        <a:t> to 30 cm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800" dirty="0"/>
                        <a:t>2-3 cm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dirty="0"/>
                        <a:t>Less than 2.5</a:t>
                      </a:r>
                      <a:r>
                        <a:rPr lang="en-US" sz="2800" baseline="0" dirty="0"/>
                        <a:t> cm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24323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/>
              <a:t>Part 2:</a:t>
            </a:r>
            <a:br>
              <a:rPr lang="en-US" sz="6600" b="1" dirty="0"/>
            </a:br>
            <a:r>
              <a:rPr lang="en-US" sz="6600" b="1" dirty="0"/>
              <a:t>Mangrove Isolations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998033"/>
            <a:ext cx="12192000" cy="38599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North Carolina State University</a:t>
            </a:r>
          </a:p>
          <a:p>
            <a:pPr marL="0" indent="0" algn="ctr">
              <a:buNone/>
            </a:pPr>
            <a:r>
              <a:rPr lang="en-US" sz="3200" b="1" dirty="0"/>
              <a:t>PhD Candidate, Ryann Rossi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/>
              <a:t>Khaled bin Sultan Living Oceans Foundation</a:t>
            </a:r>
          </a:p>
          <a:p>
            <a:pPr marL="0" indent="0" algn="ctr">
              <a:buNone/>
            </a:pPr>
            <a:r>
              <a:rPr lang="en-US" sz="3200" b="1" dirty="0"/>
              <a:t>Director of Education, Amy Heemsoth, </a:t>
            </a:r>
            <a:r>
              <a:rPr lang="en-US" sz="3200" b="1" dirty="0" err="1"/>
              <a:t>M.Sci</a:t>
            </a:r>
            <a:r>
              <a:rPr lang="en-US" sz="3200" b="1" dirty="0"/>
              <a:t>.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/>
              <a:t>FRIENDS of the Environment </a:t>
            </a:r>
          </a:p>
          <a:p>
            <a:pPr marL="0" indent="0" algn="ctr">
              <a:buNone/>
            </a:pPr>
            <a:r>
              <a:rPr lang="en-US" sz="3200" b="1" dirty="0"/>
              <a:t>Education Officer, Cassandra Abraham</a:t>
            </a:r>
          </a:p>
        </p:txBody>
      </p:sp>
    </p:spTree>
    <p:extLst>
      <p:ext uri="{BB962C8B-B14F-4D97-AF65-F5344CB8AC3E}">
        <p14:creationId xmlns:p14="http://schemas.microsoft.com/office/powerpoint/2010/main" val="2194507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265" y="0"/>
            <a:ext cx="10515600" cy="113623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Sample Size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47252" y="1376418"/>
            <a:ext cx="11221792" cy="515472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Cut the leaf into two small pieces at the margin of the lesion and green leaf.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01" y="2281872"/>
            <a:ext cx="5665694" cy="424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37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1773" y="1"/>
            <a:ext cx="10515600" cy="111714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Leaf Sterilization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300" y="1612900"/>
            <a:ext cx="11686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Sterilize leaf pieces by placing them into a bleach solution for 1 minute.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1" y="2457067"/>
            <a:ext cx="5365887" cy="4024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2457067"/>
            <a:ext cx="5365887" cy="40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80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420" y="1"/>
            <a:ext cx="10515600" cy="111714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Sterilize Tweezers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858" y="1414610"/>
            <a:ext cx="11777302" cy="5154725"/>
          </a:xfrm>
        </p:spPr>
        <p:txBody>
          <a:bodyPr/>
          <a:lstStyle/>
          <a:p>
            <a:pPr lvl="0"/>
            <a:r>
              <a:rPr lang="en-US" dirty="0"/>
              <a:t>If you are not wearing gloves, sterilize your hands with hand sanitizer.</a:t>
            </a:r>
          </a:p>
          <a:p>
            <a:r>
              <a:rPr lang="en-US" dirty="0"/>
              <a:t>While leaf pieces are sterilizing, sterilize tweezers with alcohol and flame for 5 seconds.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720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462" y="1"/>
            <a:ext cx="10515600" cy="115533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Dry Leaf Pieces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61" y="1414611"/>
            <a:ext cx="11856139" cy="5154725"/>
          </a:xfrm>
        </p:spPr>
        <p:txBody>
          <a:bodyPr/>
          <a:lstStyle/>
          <a:p>
            <a:pPr lvl="0"/>
            <a:r>
              <a:rPr lang="en-US" dirty="0"/>
              <a:t>Remove one paper towel from the foil.</a:t>
            </a:r>
          </a:p>
          <a:p>
            <a:pPr lvl="0"/>
            <a:r>
              <a:rPr lang="en-US" dirty="0"/>
              <a:t>Use tweezers to transfer leaf pieces to paper towel and dab dry.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046" y="2457066"/>
            <a:ext cx="5365887" cy="4024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0" y="2457066"/>
            <a:ext cx="5365887" cy="40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74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011" y="0"/>
            <a:ext cx="10515600" cy="111714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Insert Leaf Pieces into Agar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300" y="1346200"/>
            <a:ext cx="11656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charset="0"/>
              <a:buChar char="•"/>
            </a:pPr>
            <a:r>
              <a:rPr lang="en-US" sz="2800" dirty="0"/>
              <a:t>Use sterile tweezers to place leaf on the PDA agar in the petri dish.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06" y="1976717"/>
            <a:ext cx="6185647" cy="46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8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011" y="0"/>
            <a:ext cx="10515600" cy="111714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Seal Petri Dish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377" y="1233195"/>
            <a:ext cx="11221792" cy="5154725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000" y="1384300"/>
            <a:ext cx="11790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charset="0"/>
              <a:buChar char="•"/>
            </a:pPr>
            <a:r>
              <a:rPr lang="en-US" sz="2800" dirty="0"/>
              <a:t>Close the petri dish lid and wrap it with saran wrap to help prevent contamination.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0067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377" y="1233195"/>
            <a:ext cx="11221792" cy="5154725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24323"/>
            <a:ext cx="12192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/>
              <a:t>Part 3:</a:t>
            </a:r>
            <a:br>
              <a:rPr lang="en-US" sz="6600" b="1" dirty="0"/>
            </a:br>
            <a:r>
              <a:rPr lang="en-US" sz="6600" b="1" dirty="0"/>
              <a:t>Sample Analysis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2998033"/>
            <a:ext cx="12192000" cy="38599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/>
              <a:t>North Carolina State University</a:t>
            </a:r>
          </a:p>
          <a:p>
            <a:pPr marL="0" indent="0" algn="ctr">
              <a:buNone/>
            </a:pPr>
            <a:r>
              <a:rPr lang="en-US" sz="3200" b="1" dirty="0"/>
              <a:t>PhD Candidate, Ryann Rossi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/>
              <a:t>Khaled bin Sultan Living Oceans Foundation</a:t>
            </a:r>
          </a:p>
          <a:p>
            <a:pPr marL="0" indent="0" algn="ctr">
              <a:buNone/>
            </a:pPr>
            <a:r>
              <a:rPr lang="en-US" sz="3200" b="1" dirty="0"/>
              <a:t>Director of Education, Amy Heemsoth, </a:t>
            </a:r>
            <a:r>
              <a:rPr lang="en-US" sz="3200" b="1" dirty="0" err="1"/>
              <a:t>M.Sci</a:t>
            </a:r>
            <a:r>
              <a:rPr lang="en-US" sz="3200" b="1" dirty="0"/>
              <a:t>.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/>
              <a:t>FRIENDS of the Environment </a:t>
            </a:r>
          </a:p>
          <a:p>
            <a:pPr marL="0" indent="0" algn="ctr">
              <a:buNone/>
            </a:pPr>
            <a:r>
              <a:rPr lang="en-US" sz="3200" b="1" dirty="0"/>
              <a:t>Education Officer, Cassandra Abraham</a:t>
            </a:r>
          </a:p>
        </p:txBody>
      </p:sp>
    </p:spTree>
    <p:extLst>
      <p:ext uri="{BB962C8B-B14F-4D97-AF65-F5344CB8AC3E}">
        <p14:creationId xmlns:p14="http://schemas.microsoft.com/office/powerpoint/2010/main" val="1524340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289" y="12700"/>
            <a:ext cx="10533888" cy="10955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Mangrove Disease</a:t>
            </a:r>
          </a:p>
        </p:txBody>
      </p:sp>
      <p:pic>
        <p:nvPicPr>
          <p:cNvPr id="4" name="Picture 3" descr="Mangroves_Landsat2001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t="6643" r="4632" b="4533"/>
          <a:stretch/>
        </p:blipFill>
        <p:spPr>
          <a:xfrm>
            <a:off x="3759200" y="1261292"/>
            <a:ext cx="4470400" cy="559670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271520" y="3627120"/>
            <a:ext cx="3058160" cy="432526"/>
          </a:xfrm>
          <a:prstGeom prst="rightArrow">
            <a:avLst/>
          </a:prstGeom>
          <a:solidFill>
            <a:schemeClr val="accent6"/>
          </a:solidFill>
          <a:ln w="38100" cmpd="sng">
            <a:solidFill>
              <a:srgbClr val="2F300A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2720" y="3581773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Marls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7252" y="1376418"/>
            <a:ext cx="11221792" cy="5154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Disease</a:t>
            </a:r>
            <a:r>
              <a:rPr lang="en-US" dirty="0"/>
              <a:t>: a condition of a plant or animal that impairs normal body structure or function. </a:t>
            </a:r>
          </a:p>
          <a:p>
            <a:pPr lvl="0">
              <a:lnSpc>
                <a:spcPct val="15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074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560" y="0"/>
            <a:ext cx="10515600" cy="1145785"/>
          </a:xfrm>
        </p:spPr>
        <p:txBody>
          <a:bodyPr>
            <a:normAutofit/>
          </a:bodyPr>
          <a:lstStyle/>
          <a:p>
            <a:r>
              <a:rPr lang="en-US" b="1" i="1" dirty="0" err="1">
                <a:solidFill>
                  <a:srgbClr val="FFFFFF"/>
                </a:solidFill>
              </a:rPr>
              <a:t>Pestalotiopsis</a:t>
            </a:r>
            <a:endParaRPr lang="en-US" b="1" i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20469"/>
            <a:ext cx="5522260" cy="4141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64" y="2420469"/>
            <a:ext cx="5522260" cy="41416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300" y="1346200"/>
            <a:ext cx="11656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charset="0"/>
              <a:buChar char="•"/>
            </a:pPr>
            <a:r>
              <a:rPr lang="en-US" sz="2800" dirty="0"/>
              <a:t>White, fluffy fungal colonies; sometimes black dots on top</a:t>
            </a:r>
          </a:p>
        </p:txBody>
      </p:sp>
    </p:spTree>
    <p:extLst>
      <p:ext uri="{BB962C8B-B14F-4D97-AF65-F5344CB8AC3E}">
        <p14:creationId xmlns:p14="http://schemas.microsoft.com/office/powerpoint/2010/main" val="2135495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560" y="0"/>
            <a:ext cx="10515600" cy="1145785"/>
          </a:xfrm>
        </p:spPr>
        <p:txBody>
          <a:bodyPr>
            <a:normAutofit/>
          </a:bodyPr>
          <a:lstStyle/>
          <a:p>
            <a:r>
              <a:rPr lang="en-US" b="1" i="1" dirty="0" err="1">
                <a:solidFill>
                  <a:srgbClr val="FFFFFF"/>
                </a:solidFill>
              </a:rPr>
              <a:t>Penicillium</a:t>
            </a:r>
            <a:endParaRPr lang="en-US" b="1" i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0" y="1869420"/>
            <a:ext cx="6477000" cy="4857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300" y="1346200"/>
            <a:ext cx="11656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charset="0"/>
              <a:buChar char="•"/>
            </a:pPr>
            <a:r>
              <a:rPr lang="en-US" sz="2800" dirty="0"/>
              <a:t>Olive green and densely packed fungal colonies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418" y="1869420"/>
            <a:ext cx="5228072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26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560" y="0"/>
            <a:ext cx="10515600" cy="114578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Unknown Colony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2" y="1956547"/>
            <a:ext cx="5904754" cy="4428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105" y="1433327"/>
            <a:ext cx="589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Light gray and fluffy fungal colonies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59" y="1956547"/>
            <a:ext cx="5911325" cy="442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74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560" y="0"/>
            <a:ext cx="10515600" cy="114578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Bacterial Contamination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60" y="1501587"/>
            <a:ext cx="5950240" cy="493374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097741" y="4491318"/>
            <a:ext cx="3496235" cy="80682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3504" y="4094946"/>
            <a:ext cx="2755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Bacterial Contamination</a:t>
            </a:r>
          </a:p>
        </p:txBody>
      </p:sp>
    </p:spTree>
    <p:extLst>
      <p:ext uri="{BB962C8B-B14F-4D97-AF65-F5344CB8AC3E}">
        <p14:creationId xmlns:p14="http://schemas.microsoft.com/office/powerpoint/2010/main" val="79568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560" y="0"/>
            <a:ext cx="10515600" cy="114578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Practice Identification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81" y="1378248"/>
            <a:ext cx="6252883" cy="52315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974560" y="4639236"/>
            <a:ext cx="3496235" cy="80682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8351" y="4202523"/>
            <a:ext cx="2755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Bacterial Contamination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178922" y="2272553"/>
            <a:ext cx="3220572" cy="726141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528110" y="4125462"/>
            <a:ext cx="218066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34288" y="3863852"/>
            <a:ext cx="275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Pestalotiopsis</a:t>
            </a:r>
            <a:endParaRPr lang="en-US" sz="28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9436128" y="2026073"/>
            <a:ext cx="275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Penicillium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50380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560" y="0"/>
            <a:ext cx="10515600" cy="114578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Practice Identification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83" y="1479177"/>
            <a:ext cx="6795247" cy="509643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231437" y="4518212"/>
            <a:ext cx="3131007" cy="2689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8259" y="4041158"/>
            <a:ext cx="2755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Bacterial Contamination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229950" y="3719353"/>
            <a:ext cx="218066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436128" y="3457743"/>
            <a:ext cx="275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Pestalotiopsis</a:t>
            </a:r>
            <a:endParaRPr lang="en-US" sz="2800" b="1" i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20471" y="2272261"/>
            <a:ext cx="2930684" cy="79308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6624" y="2010651"/>
            <a:ext cx="275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Penicillium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26222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871" y="-9547"/>
            <a:ext cx="10515600" cy="113623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What is Microbiology?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47252" y="1376418"/>
            <a:ext cx="11221792" cy="51547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Micro</a:t>
            </a:r>
            <a:r>
              <a:rPr lang="en-US" sz="3600" dirty="0">
                <a:solidFill>
                  <a:schemeClr val="accent1"/>
                </a:solidFill>
              </a:rPr>
              <a:t>bio</a:t>
            </a:r>
            <a:r>
              <a:rPr lang="en-US" sz="3600" dirty="0">
                <a:solidFill>
                  <a:schemeClr val="accent2"/>
                </a:solidFill>
              </a:rPr>
              <a:t>logy</a:t>
            </a:r>
            <a:endParaRPr lang="en-US" dirty="0">
              <a:solidFill>
                <a:schemeClr val="accent2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’</a:t>
            </a:r>
            <a:r>
              <a:rPr lang="en-US" i="1" dirty="0">
                <a:solidFill>
                  <a:srgbClr val="00B050"/>
                </a:solidFill>
              </a:rPr>
              <a:t>Micro</a:t>
            </a:r>
            <a:r>
              <a:rPr lang="en-US" dirty="0"/>
              <a:t>-’ = small + ‘-</a:t>
            </a:r>
            <a:r>
              <a:rPr lang="en-US" i="1" dirty="0">
                <a:solidFill>
                  <a:schemeClr val="accent1"/>
                </a:solidFill>
              </a:rPr>
              <a:t>Bio</a:t>
            </a:r>
            <a:r>
              <a:rPr lang="en-US" dirty="0"/>
              <a:t>-’ = life + ‘-</a:t>
            </a:r>
            <a:r>
              <a:rPr lang="en-US" i="1" dirty="0">
                <a:solidFill>
                  <a:schemeClr val="accent2"/>
                </a:solidFill>
              </a:rPr>
              <a:t>Ology</a:t>
            </a:r>
            <a:r>
              <a:rPr lang="en-US" dirty="0"/>
              <a:t>’ = the study of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Microbiology</a:t>
            </a:r>
            <a:r>
              <a:rPr lang="en-US" dirty="0"/>
              <a:t>: The study of microscopic organisms. </a:t>
            </a:r>
          </a:p>
        </p:txBody>
      </p:sp>
    </p:spTree>
    <p:extLst>
      <p:ext uri="{BB962C8B-B14F-4D97-AF65-F5344CB8AC3E}">
        <p14:creationId xmlns:p14="http://schemas.microsoft.com/office/powerpoint/2010/main" val="268689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871" y="-9547"/>
            <a:ext cx="10515600" cy="113623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 Cause of Plant Disease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7252" y="1376418"/>
            <a:ext cx="11221792" cy="5154725"/>
          </a:xfrm>
        </p:spPr>
        <p:txBody>
          <a:bodyPr>
            <a:normAutofit/>
          </a:bodyPr>
          <a:lstStyle/>
          <a:p>
            <a:pPr marL="914400" lvl="2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rgbClr val="00B050"/>
                </a:solidFill>
              </a:rPr>
              <a:t>Path</a:t>
            </a:r>
            <a:r>
              <a:rPr lang="en-US" sz="3600" dirty="0">
                <a:solidFill>
                  <a:schemeClr val="accent1"/>
                </a:solidFill>
              </a:rPr>
              <a:t>ology</a:t>
            </a:r>
            <a:r>
              <a:rPr lang="en-US" sz="3600" dirty="0"/>
              <a:t> </a:t>
            </a:r>
            <a:endParaRPr lang="en-US" dirty="0"/>
          </a:p>
          <a:p>
            <a:pPr marL="914400" lvl="2" indent="0" algn="ctr">
              <a:lnSpc>
                <a:spcPct val="150000"/>
              </a:lnSpc>
              <a:buNone/>
            </a:pPr>
            <a:r>
              <a:rPr lang="en-US" i="1" dirty="0"/>
              <a:t>‘</a:t>
            </a:r>
            <a:r>
              <a:rPr lang="en-US" i="1" dirty="0">
                <a:solidFill>
                  <a:srgbClr val="00B050"/>
                </a:solidFill>
              </a:rPr>
              <a:t>Path</a:t>
            </a:r>
            <a:r>
              <a:rPr lang="en-US" dirty="0"/>
              <a:t>-’ = suffering and ‘–</a:t>
            </a:r>
            <a:r>
              <a:rPr lang="en-US" i="1" dirty="0">
                <a:solidFill>
                  <a:schemeClr val="accent1"/>
                </a:solidFill>
              </a:rPr>
              <a:t>Ology</a:t>
            </a:r>
            <a:r>
              <a:rPr lang="en-US" i="1" dirty="0"/>
              <a:t>’</a:t>
            </a:r>
            <a:r>
              <a:rPr lang="en-US" dirty="0"/>
              <a:t> the study of. 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Pathology</a:t>
            </a:r>
            <a:r>
              <a:rPr lang="en-US" dirty="0"/>
              <a:t>: The study of diseases.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The main causes of plant disease is from pathogens. </a:t>
            </a:r>
            <a:endParaRPr lang="en-US" sz="3200" dirty="0"/>
          </a:p>
          <a:p>
            <a:pPr lvl="1">
              <a:lnSpc>
                <a:spcPct val="150000"/>
              </a:lnSpc>
            </a:pPr>
            <a:r>
              <a:rPr lang="en-US" b="1" dirty="0"/>
              <a:t>Pathogens</a:t>
            </a:r>
            <a:r>
              <a:rPr lang="en-US" dirty="0"/>
              <a:t>: infectious agents</a:t>
            </a:r>
          </a:p>
        </p:txBody>
      </p:sp>
    </p:spTree>
    <p:extLst>
      <p:ext uri="{BB962C8B-B14F-4D97-AF65-F5344CB8AC3E}">
        <p14:creationId xmlns:p14="http://schemas.microsoft.com/office/powerpoint/2010/main" val="330910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871" y="-9547"/>
            <a:ext cx="10515600" cy="113623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Main Types of Plant Pathogens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47252" y="1376418"/>
            <a:ext cx="11221792" cy="5154725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There are four main types of plant pathogens (though there are others): </a:t>
            </a:r>
            <a:endParaRPr lang="en-US" sz="3200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Fungus</a:t>
            </a:r>
            <a:r>
              <a:rPr lang="en-US" dirty="0"/>
              <a:t> (plural fungi): eukaryotic organisms that includes unicellular microorganisms such as yeast, mold, and mushrooms. They are classified in the Kingdom Fungi. </a:t>
            </a:r>
            <a:endParaRPr lang="en-US" sz="2800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Bacterium</a:t>
            </a:r>
            <a:r>
              <a:rPr lang="en-US" dirty="0"/>
              <a:t> (plural bacteria): Prokaryotic microorganisms or unicellular organism in the Domain Bacteria. Most bacteria are beneficial; however, some are harmful.  </a:t>
            </a:r>
            <a:endParaRPr lang="en-US" sz="2800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Virus</a:t>
            </a:r>
            <a:r>
              <a:rPr lang="en-US" dirty="0"/>
              <a:t>: A small infectious agent that replicates inside a living organism. </a:t>
            </a:r>
            <a:endParaRPr lang="en-US" sz="2800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Nematode</a:t>
            </a:r>
            <a:r>
              <a:rPr lang="en-US" dirty="0"/>
              <a:t>: Roundworms that are classified in the phylum </a:t>
            </a:r>
            <a:r>
              <a:rPr lang="en-US" dirty="0" err="1"/>
              <a:t>Nematoda</a:t>
            </a:r>
            <a:r>
              <a:rPr lang="en-US" dirty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3581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618" y="1"/>
            <a:ext cx="10515600" cy="111714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Structure of Fungi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3715" y="2008300"/>
            <a:ext cx="410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7252" y="1376418"/>
            <a:ext cx="11221792" cy="5154725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dirty="0"/>
              <a:t>Identifying Structures:</a:t>
            </a:r>
            <a:endParaRPr lang="en-US" sz="3200" dirty="0"/>
          </a:p>
          <a:p>
            <a:pPr lvl="1">
              <a:lnSpc>
                <a:spcPct val="150000"/>
              </a:lnSpc>
            </a:pPr>
            <a:r>
              <a:rPr lang="en-US" b="1" dirty="0"/>
              <a:t>Hypha </a:t>
            </a:r>
            <a:r>
              <a:rPr lang="en-US" dirty="0"/>
              <a:t>(plural hyphae): Branching filaments that make up the mycelium.   </a:t>
            </a:r>
            <a:endParaRPr lang="en-US" sz="2800" dirty="0"/>
          </a:p>
          <a:p>
            <a:pPr lvl="1">
              <a:lnSpc>
                <a:spcPct val="150000"/>
              </a:lnSpc>
            </a:pPr>
            <a:r>
              <a:rPr lang="en-US" b="1" dirty="0"/>
              <a:t>Spore</a:t>
            </a:r>
            <a:r>
              <a:rPr lang="en-US" dirty="0"/>
              <a:t>: Reproductive structures.</a:t>
            </a:r>
            <a:endParaRPr lang="en-US" sz="2800" dirty="0"/>
          </a:p>
          <a:p>
            <a:pPr lvl="1">
              <a:lnSpc>
                <a:spcPct val="150000"/>
              </a:lnSpc>
            </a:pPr>
            <a:r>
              <a:rPr lang="en-US" b="1" dirty="0"/>
              <a:t>Mycelium</a:t>
            </a:r>
            <a:r>
              <a:rPr lang="en-US" dirty="0"/>
              <a:t> (plural mycelia): A network of branching hyphae.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18" y="1376418"/>
            <a:ext cx="6703059" cy="5027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60" y="1376418"/>
            <a:ext cx="5418263" cy="405918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02920" y="1381483"/>
            <a:ext cx="3098799" cy="4921177"/>
            <a:chOff x="402920" y="1381483"/>
            <a:chExt cx="3098799" cy="4921177"/>
          </a:xfrm>
        </p:grpSpPr>
        <p:sp>
          <p:nvSpPr>
            <p:cNvPr id="9" name="Left Bracket 8"/>
            <p:cNvSpPr/>
            <p:nvPr/>
          </p:nvSpPr>
          <p:spPr>
            <a:xfrm>
              <a:off x="2729234" y="1381483"/>
              <a:ext cx="772485" cy="4921177"/>
            </a:xfrm>
            <a:prstGeom prst="leftBracket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9" idx="1"/>
            </p:cNvCxnSpPr>
            <p:nvPr/>
          </p:nvCxnSpPr>
          <p:spPr>
            <a:xfrm flipH="1">
              <a:off x="402920" y="3842072"/>
              <a:ext cx="2326314" cy="13634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789960" y="3332486"/>
            <a:ext cx="229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Mycelium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9" y="1376418"/>
            <a:ext cx="6050954" cy="4059182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2504806" y="2985349"/>
            <a:ext cx="1041362" cy="3049691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76184" y="3871585"/>
            <a:ext cx="1192293" cy="203417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8692" y="5921640"/>
            <a:ext cx="1987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Hypha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90334" y="5964631"/>
            <a:ext cx="1987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Spore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70777" y="5641482"/>
            <a:ext cx="1987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Spore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9571048" y="3633522"/>
            <a:ext cx="589748" cy="206135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02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/>
      <p:bldP spid="12" grpId="1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618" y="1"/>
            <a:ext cx="10070020" cy="111714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Identifying Bacteria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501" y="1447798"/>
            <a:ext cx="5950240" cy="493374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138082" y="4437529"/>
            <a:ext cx="3496235" cy="80682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3845" y="4041157"/>
            <a:ext cx="2755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Bacterial Contamination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774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618" y="1"/>
            <a:ext cx="10070020" cy="111714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What is Needed for Disease to Occur?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56" y="1677446"/>
            <a:ext cx="4996482" cy="436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64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420" y="0"/>
            <a:ext cx="10515600" cy="113623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Mangrove Disease in the Bahamas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/>
          <a:stretch/>
        </p:blipFill>
        <p:spPr>
          <a:xfrm>
            <a:off x="2097742" y="1317812"/>
            <a:ext cx="8290912" cy="544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185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 w="38100" cmpd="sng">
          <a:solidFill>
            <a:srgbClr val="2F300A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8916</TotalTime>
  <Words>926</Words>
  <Application>Microsoft Office PowerPoint</Application>
  <PresentationFormat>Widescreen</PresentationFormat>
  <Paragraphs>143</Paragraphs>
  <Slides>25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Part 1: What is Disease?</vt:lpstr>
      <vt:lpstr>Mangrove Disease</vt:lpstr>
      <vt:lpstr>What is Microbiology?</vt:lpstr>
      <vt:lpstr> Cause of Plant Disease</vt:lpstr>
      <vt:lpstr>Main Types of Plant Pathogens</vt:lpstr>
      <vt:lpstr>Structure of Fungi</vt:lpstr>
      <vt:lpstr>Identifying Bacteria </vt:lpstr>
      <vt:lpstr>What is Needed for Disease to Occur?</vt:lpstr>
      <vt:lpstr>Mangrove Disease in the Bahamas</vt:lpstr>
      <vt:lpstr>Field Data Instructions</vt:lpstr>
      <vt:lpstr>Mangrove Disease Activity</vt:lpstr>
      <vt:lpstr>Adaptation – Reproduction Continued</vt:lpstr>
      <vt:lpstr>Sample Size</vt:lpstr>
      <vt:lpstr>Leaf Sterilization</vt:lpstr>
      <vt:lpstr>Sterilize Tweezers</vt:lpstr>
      <vt:lpstr>Dry Leaf Pieces</vt:lpstr>
      <vt:lpstr>Insert Leaf Pieces into Agar</vt:lpstr>
      <vt:lpstr>Seal Petri Dish</vt:lpstr>
      <vt:lpstr>PowerPoint Presentation</vt:lpstr>
      <vt:lpstr>Pestalotiopsis</vt:lpstr>
      <vt:lpstr>Penicillium</vt:lpstr>
      <vt:lpstr>Unknown Colony</vt:lpstr>
      <vt:lpstr>Bacterial Contamination</vt:lpstr>
      <vt:lpstr>Practice Identification 1</vt:lpstr>
      <vt:lpstr>Practice Identification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Heemsoth</dc:creator>
  <cp:lastModifiedBy>Ryann Rossi</cp:lastModifiedBy>
  <cp:revision>219</cp:revision>
  <dcterms:created xsi:type="dcterms:W3CDTF">2014-04-14T22:57:39Z</dcterms:created>
  <dcterms:modified xsi:type="dcterms:W3CDTF">2019-09-25T19:56:08Z</dcterms:modified>
</cp:coreProperties>
</file>